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9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4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1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2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5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2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6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9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4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8A088-E978-4E6C-9980-8C6C1DFE4EB7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2F932-DD2C-43F6-AC89-E89488916B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267" y="0"/>
            <a:ext cx="1809466" cy="12589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133600" y="1258960"/>
            <a:ext cx="7924800" cy="342659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VTC Final Management Meeting</a:t>
            </a:r>
            <a:br>
              <a:rPr lang="en-US" dirty="0" smtClean="0"/>
            </a:b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rgbClr val="00B0F0"/>
                </a:solidFill>
              </a:rPr>
              <a:t>Sept. 28- Oct. 2, 2018</a:t>
            </a:r>
            <a:br>
              <a:rPr lang="en-US" sz="2800" dirty="0" smtClean="0">
                <a:solidFill>
                  <a:srgbClr val="00B0F0"/>
                </a:solidFill>
              </a:rPr>
            </a:br>
            <a:r>
              <a:rPr lang="en-US" sz="2800" dirty="0">
                <a:solidFill>
                  <a:srgbClr val="00B0F0"/>
                </a:solidFill>
              </a:rPr>
              <a:t/>
            </a:r>
            <a:br>
              <a:rPr lang="en-US" sz="2800" dirty="0">
                <a:solidFill>
                  <a:srgbClr val="00B0F0"/>
                </a:solidFill>
              </a:rPr>
            </a:br>
            <a:r>
              <a:rPr lang="en-US" sz="2800" dirty="0" smtClean="0">
                <a:solidFill>
                  <a:srgbClr val="00B0F0"/>
                </a:solidFill>
              </a:rPr>
              <a:t>Leipzig</a:t>
            </a:r>
            <a:endParaRPr lang="en-US" sz="2800" dirty="0">
              <a:solidFill>
                <a:srgbClr val="00B0F0"/>
              </a:solidFill>
            </a:endParaRPr>
          </a:p>
        </p:txBody>
      </p:sp>
      <p:pic>
        <p:nvPicPr>
          <p:cNvPr id="7" name="Picture 6" descr="http://www.just.edu.jo/PublishingImages/NewsCenter/new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790" y="5060084"/>
            <a:ext cx="979718" cy="1048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203" y="5224428"/>
            <a:ext cx="3320138" cy="88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8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60887"/>
              </p:ext>
            </p:extLst>
          </p:nvPr>
        </p:nvGraphicFramePr>
        <p:xfrm>
          <a:off x="477672" y="887104"/>
          <a:ext cx="10686196" cy="5363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3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23861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WP9: Exploitation of results and sustainability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9.1</a:t>
                      </a:r>
                      <a:r>
                        <a:rPr lang="en-US" sz="1800" dirty="0">
                          <a:effectLst/>
                        </a:rPr>
                        <a:t>: Involve the public/private employment sector in activities/services of the VTC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(due date:01.03.2018)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AEG-GJU- </a:t>
                      </a:r>
                      <a:r>
                        <a:rPr lang="en-US" sz="1800" dirty="0">
                          <a:effectLst/>
                        </a:rPr>
                        <a:t>P&amp;B- </a:t>
                      </a:r>
                      <a:r>
                        <a:rPr lang="en-US" sz="1800" dirty="0" smtClean="0">
                          <a:effectLst/>
                        </a:rPr>
                        <a:t>JU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9.2</a:t>
                      </a:r>
                      <a:r>
                        <a:rPr lang="en-US" sz="1800" dirty="0">
                          <a:effectLst/>
                        </a:rPr>
                        <a:t>: Establish a training center (regional) in universities as part of the universities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(due date:15.03.2018)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GJU and AEG- </a:t>
                      </a:r>
                      <a:r>
                        <a:rPr lang="en-US" sz="1800" dirty="0">
                          <a:effectLst/>
                        </a:rPr>
                        <a:t>All Jo Partners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GJU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2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9.3: Workshop on broader strategic options as follow‐up project </a:t>
                      </a:r>
                      <a:r>
                        <a:rPr lang="en-US" sz="1800" dirty="0" smtClean="0">
                          <a:effectLst/>
                        </a:rPr>
                        <a:t>activities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( due date:15.3.2018)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BAU- </a:t>
                      </a:r>
                      <a:r>
                        <a:rPr lang="en-US" sz="1800" dirty="0">
                          <a:effectLst/>
                        </a:rPr>
                        <a:t>All Jo 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1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833874"/>
              </p:ext>
            </p:extLst>
          </p:nvPr>
        </p:nvGraphicFramePr>
        <p:xfrm>
          <a:off x="423081" y="1364776"/>
          <a:ext cx="10345002" cy="4176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7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5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29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6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WP10: Coordination and management of the project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Duration:15.10.2015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to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14.10.2018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HTWK- </a:t>
                      </a:r>
                      <a:r>
                        <a:rPr lang="en-US" sz="2000" dirty="0">
                          <a:effectLst/>
                        </a:rPr>
                        <a:t>JUST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Continuous </a:t>
                      </a:r>
                      <a:r>
                        <a:rPr lang="en-US" sz="2000" dirty="0">
                          <a:effectLst/>
                        </a:rPr>
                        <a:t>process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2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8549" y="3029804"/>
            <a:ext cx="85298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 smtClean="0"/>
              <a:t>Thank you </a:t>
            </a:r>
            <a:endParaRPr lang="en-US" sz="8000" dirty="0"/>
          </a:p>
        </p:txBody>
      </p:sp>
      <p:pic>
        <p:nvPicPr>
          <p:cNvPr id="3" name="Grafik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413" y="341192"/>
            <a:ext cx="2320120" cy="12146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3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275982"/>
              </p:ext>
            </p:extLst>
          </p:nvPr>
        </p:nvGraphicFramePr>
        <p:xfrm>
          <a:off x="634622" y="1359441"/>
          <a:ext cx="10877264" cy="5252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1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1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WP </a:t>
                      </a:r>
                      <a:r>
                        <a:rPr lang="en-US" sz="2800" dirty="0" smtClean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Tasks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WP Leader-Coleader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Status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5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Review</a:t>
                      </a:r>
                      <a:r>
                        <a:rPr lang="en-US" sz="3200" dirty="0">
                          <a:effectLst/>
                        </a:rPr>
                        <a:t>, State of the art and Network between partner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 Project start up </a:t>
                      </a:r>
                      <a:r>
                        <a:rPr lang="en-US" sz="2400">
                          <a:effectLst/>
                        </a:rPr>
                        <a:t>activities </a:t>
                      </a:r>
                      <a:endParaRPr lang="en-US" sz="240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due date:30-10-2015)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HTWK - JUST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Done in Feb, 2016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8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1.2 Prepare operation plans for the skills and guidance sector of the VTC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(due date: 1.8.2016)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SUA-UJ- BAU- HTWK- AGORA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Pending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5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31192"/>
              </p:ext>
            </p:extLst>
          </p:nvPr>
        </p:nvGraphicFramePr>
        <p:xfrm>
          <a:off x="395784" y="122830"/>
          <a:ext cx="11605148" cy="7194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5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8275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WP2 :</a:t>
                      </a:r>
                      <a:r>
                        <a:rPr lang="en-US" sz="3200" dirty="0">
                          <a:effectLst/>
                        </a:rPr>
                        <a:t>Assessment studies for the needs of students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 Generic vocational skills and competencies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(due date: 2.5.2016)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BAU- AEG- </a:t>
                      </a:r>
                      <a:r>
                        <a:rPr lang="en-US" sz="1800" dirty="0" smtClean="0">
                          <a:effectLst/>
                        </a:rPr>
                        <a:t>JUST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smtClean="0">
                          <a:effectLst/>
                        </a:rPr>
                        <a:t>BAU  and AEG prepared surveys on the needed</a:t>
                      </a:r>
                      <a:r>
                        <a:rPr lang="en-US" sz="1800" baseline="0" dirty="0" smtClean="0">
                          <a:effectLst/>
                        </a:rPr>
                        <a:t> skills and competencies for different disciplines</a:t>
                      </a: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smtClean="0">
                          <a:effectLst/>
                        </a:rPr>
                        <a:t>All </a:t>
                      </a:r>
                      <a:r>
                        <a:rPr lang="en-US" sz="1800" dirty="0">
                          <a:effectLst/>
                        </a:rPr>
                        <a:t>JO partners prepared reports on skills and competencies needed.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 smtClean="0">
                          <a:effectLst/>
                        </a:rPr>
                        <a:t>JUST </a:t>
                      </a:r>
                      <a:r>
                        <a:rPr lang="en-US" sz="1800" dirty="0">
                          <a:effectLst/>
                        </a:rPr>
                        <a:t>finalized the final report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2.2 List of equivalence of vocational skills and of needed skills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(due date: 1.6.2016)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JUST, BAU, all JO 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All JO partners prepared reports on skills and competencies needed. JUST </a:t>
                      </a:r>
                      <a:r>
                        <a:rPr lang="en-US" sz="1800" dirty="0" smtClean="0">
                          <a:effectLst/>
                        </a:rPr>
                        <a:t>finalized </a:t>
                      </a:r>
                      <a:r>
                        <a:rPr lang="en-US" sz="1800" dirty="0">
                          <a:effectLst/>
                        </a:rPr>
                        <a:t>the final report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8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2.3 </a:t>
                      </a:r>
                      <a:r>
                        <a:rPr lang="en-US" sz="1800" dirty="0" smtClean="0">
                          <a:effectLst/>
                        </a:rPr>
                        <a:t>Analyze </a:t>
                      </a:r>
                      <a:r>
                        <a:rPr lang="en-US" sz="1800" dirty="0">
                          <a:effectLst/>
                        </a:rPr>
                        <a:t>qualifications required by the labour market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(due date: 1.7.2016)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JUST, BAU, all JO 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All JO partners prepared reports on skills and competencies needed. JUST 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finalized the final report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7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460776"/>
              </p:ext>
            </p:extLst>
          </p:nvPr>
        </p:nvGraphicFramePr>
        <p:xfrm>
          <a:off x="368490" y="457475"/>
          <a:ext cx="11536906" cy="6250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5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4167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WP3:</a:t>
                      </a:r>
                      <a:r>
                        <a:rPr lang="en-US" sz="3200" baseline="0" dirty="0" smtClean="0">
                          <a:effectLst/>
                        </a:rPr>
                        <a:t> </a:t>
                      </a:r>
                      <a:r>
                        <a:rPr lang="en-US" sz="3200" dirty="0" smtClean="0">
                          <a:effectLst/>
                        </a:rPr>
                        <a:t>Employment </a:t>
                      </a:r>
                      <a:r>
                        <a:rPr lang="en-US" sz="3200" dirty="0">
                          <a:effectLst/>
                        </a:rPr>
                        <a:t>sector database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3.1 </a:t>
                      </a:r>
                      <a:r>
                        <a:rPr lang="en-US" sz="1800" dirty="0">
                          <a:effectLst/>
                        </a:rPr>
                        <a:t>Nominate IT specialists at consortium universities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due date: 1.6.2016)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JUST- </a:t>
                      </a:r>
                      <a:r>
                        <a:rPr lang="en-US" sz="1800" dirty="0">
                          <a:effectLst/>
                        </a:rPr>
                        <a:t>All partners should nominate the IT specialist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 smtClean="0">
                          <a:effectLst/>
                        </a:rPr>
                        <a:t>JUST </a:t>
                      </a:r>
                      <a:r>
                        <a:rPr lang="en-US" sz="1800" dirty="0">
                          <a:effectLst/>
                        </a:rPr>
                        <a:t>has hired an ICT specialist.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All JO partners need to nominate one ICT specialist to be in their team</a:t>
                      </a:r>
                      <a:endParaRPr lang="en-US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3.2 </a:t>
                      </a:r>
                      <a:r>
                        <a:rPr lang="en-US" sz="1800" dirty="0">
                          <a:effectLst/>
                        </a:rPr>
                        <a:t>Develop a data base for universities/companies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(due date:1.7.2016)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JU,</a:t>
                      </a:r>
                      <a:r>
                        <a:rPr lang="en-US" sz="1800" baseline="0" dirty="0" smtClean="0">
                          <a:effectLst/>
                        </a:rPr>
                        <a:t> MU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800" dirty="0" smtClean="0">
                          <a:effectLst/>
                        </a:rPr>
                        <a:t>-JUST </a:t>
                      </a:r>
                      <a:r>
                        <a:rPr lang="en-US" sz="1800" dirty="0">
                          <a:effectLst/>
                        </a:rPr>
                        <a:t>has prepared some database on universities and companies</a:t>
                      </a:r>
                    </a:p>
                    <a:p>
                      <a:pPr marL="16002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4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20995"/>
              </p:ext>
            </p:extLst>
          </p:nvPr>
        </p:nvGraphicFramePr>
        <p:xfrm>
          <a:off x="122829" y="667257"/>
          <a:ext cx="11382234" cy="5869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0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0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4552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WP 4</a:t>
                      </a:r>
                      <a:r>
                        <a:rPr lang="en-US" sz="3200" dirty="0" smtClean="0">
                          <a:effectLst/>
                        </a:rPr>
                        <a:t>: Purchase </a:t>
                      </a:r>
                      <a:r>
                        <a:rPr lang="en-US" sz="3200" dirty="0">
                          <a:effectLst/>
                        </a:rPr>
                        <a:t>of teaching equipment and bibliographic material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4.1 </a:t>
                      </a:r>
                      <a:r>
                        <a:rPr lang="en-US" sz="1800" dirty="0">
                          <a:effectLst/>
                        </a:rPr>
                        <a:t>Selection of Equipment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(due date:1.4.2016 &amp;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1.10.2016 purchasing 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JUST, GJU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 smtClean="0">
                          <a:effectLst/>
                        </a:rPr>
                        <a:t>JUST </a:t>
                      </a:r>
                      <a:r>
                        <a:rPr lang="en-US" sz="1800" dirty="0">
                          <a:effectLst/>
                        </a:rPr>
                        <a:t>and GJU have prepared a list of suitable equipment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JUST obtained 3 offers for purchasing the equipment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HTWK approved the supplier for the equipment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25 PCs and server have been installed at </a:t>
                      </a:r>
                      <a:r>
                        <a:rPr lang="en-US" sz="1800" dirty="0" smtClean="0">
                          <a:effectLst/>
                        </a:rPr>
                        <a:t>all JO Universities</a:t>
                      </a:r>
                      <a:endParaRPr lang="en-US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50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4.2 Implementation of the center (due date:15.6.2017)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GJU-All Jo Partners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All </a:t>
                      </a:r>
                      <a:r>
                        <a:rPr lang="en-US" sz="1800" dirty="0">
                          <a:effectLst/>
                        </a:rPr>
                        <a:t>of partners have established the VTC at their universities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2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096894"/>
              </p:ext>
            </p:extLst>
          </p:nvPr>
        </p:nvGraphicFramePr>
        <p:xfrm>
          <a:off x="368488" y="1269242"/>
          <a:ext cx="11423178" cy="4995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4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0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334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WP 5:Make vocational skill competency development an integrated part in Teaching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5.1 </a:t>
                      </a:r>
                      <a:r>
                        <a:rPr lang="en-US" sz="1800" dirty="0">
                          <a:effectLst/>
                        </a:rPr>
                        <a:t>Develop teaching and learning programs for the VTC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date:1.12.2016)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ISPAB- </a:t>
                      </a:r>
                      <a:r>
                        <a:rPr lang="en-US" sz="1800" dirty="0">
                          <a:effectLst/>
                        </a:rPr>
                        <a:t>P&amp;B-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ALL 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17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5.2 Train lecturers in competency based learning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date:1.12.2016)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ISPAB- </a:t>
                      </a:r>
                      <a:r>
                        <a:rPr lang="en-US" sz="1800" dirty="0">
                          <a:effectLst/>
                        </a:rPr>
                        <a:t>P&amp;B- All Partners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6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62966"/>
              </p:ext>
            </p:extLst>
          </p:nvPr>
        </p:nvGraphicFramePr>
        <p:xfrm>
          <a:off x="450375" y="1091821"/>
          <a:ext cx="11423176" cy="5090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3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151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WP 6:Career guidance and counseling programs for the career sector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6.1 Workshops and trainings in career planning and career startup 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(due date:15.10.2016)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AGORA-SUA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All Jo Partners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1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6.2 Establish an online career information system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due date:15.6.2016)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AGORA-All </a:t>
                      </a:r>
                      <a:r>
                        <a:rPr lang="en-US" sz="1800" dirty="0">
                          <a:effectLst/>
                        </a:rPr>
                        <a:t>Partners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Completed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7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6.3 Organize an annual job fair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date:1.2.2017)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AGORA-All </a:t>
                      </a:r>
                      <a:r>
                        <a:rPr lang="en-US" sz="1800" dirty="0">
                          <a:effectLst/>
                        </a:rPr>
                        <a:t>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All JO partners organized info days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0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82795"/>
              </p:ext>
            </p:extLst>
          </p:nvPr>
        </p:nvGraphicFramePr>
        <p:xfrm>
          <a:off x="436728" y="900753"/>
          <a:ext cx="11136572" cy="5377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6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2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6252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WP 7:Quality control and monitoring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7.1 Quality control, monitoring and budgetary </a:t>
                      </a:r>
                      <a:r>
                        <a:rPr lang="en-US" sz="1800" dirty="0" smtClean="0">
                          <a:effectLst/>
                        </a:rPr>
                        <a:t>control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due date:15.10.2015)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AABU,</a:t>
                      </a:r>
                      <a:r>
                        <a:rPr lang="en-US" sz="1800" baseline="0" dirty="0" smtClean="0">
                          <a:effectLst/>
                        </a:rPr>
                        <a:t> MU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5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7.2 Check of courses materials &amp; courses &amp; vocational systems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due date:15.7.2016)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HTWK- All Partners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7.3 Project task supervision, result evaluation and examination of courses </a:t>
                      </a:r>
                      <a:r>
                        <a:rPr lang="en-US" sz="1800" dirty="0" smtClean="0">
                          <a:effectLst/>
                        </a:rPr>
                        <a:t>results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due date:15.10.2015)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HTWK- All Partners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260196"/>
              </p:ext>
            </p:extLst>
          </p:nvPr>
        </p:nvGraphicFramePr>
        <p:xfrm>
          <a:off x="409433" y="136479"/>
          <a:ext cx="11136573" cy="6411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7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2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7007"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WP8:DISSEMINATION &amp; EXPLOITATION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8.1: Opening of the project data base and the VTC for external partners via Internet 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due date:15.10.2015)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JU, JUST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0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8.2: Prepare and conduct </a:t>
                      </a:r>
                      <a:r>
                        <a:rPr lang="en-US" sz="1800" dirty="0" smtClean="0">
                          <a:effectLst/>
                        </a:rPr>
                        <a:t>internal/external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(due date:15.10.2015)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MU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All Jo Partners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Internal completed, External?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7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8.3: Participation in annual Erasmus project </a:t>
                      </a:r>
                      <a:r>
                        <a:rPr lang="en-US" sz="1800" dirty="0" smtClean="0">
                          <a:effectLst/>
                        </a:rPr>
                        <a:t>representatives </a:t>
                      </a:r>
                      <a:r>
                        <a:rPr lang="en-US" sz="1800" dirty="0">
                          <a:effectLst/>
                        </a:rPr>
                        <a:t>meeting and job fairs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due date 15.7.2017)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HTWK- JUST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5110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8.4: Distribution of project documentation material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(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due date:15.7.2017)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MU-All Partners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Completed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90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219D35DB978B428CC40D134C5A1762" ma:contentTypeVersion="0" ma:contentTypeDescription="Create a new document." ma:contentTypeScope="" ma:versionID="4b76e18198c46f7f5701a7da3ca1fbb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C90770-C5E9-427E-9A57-AB9C53E365E7}"/>
</file>

<file path=customXml/itemProps2.xml><?xml version="1.0" encoding="utf-8"?>
<ds:datastoreItem xmlns:ds="http://schemas.openxmlformats.org/officeDocument/2006/customXml" ds:itemID="{1DE5B2DA-06EC-4F6F-B54C-623F945E3CA0}"/>
</file>

<file path=customXml/itemProps3.xml><?xml version="1.0" encoding="utf-8"?>
<ds:datastoreItem xmlns:ds="http://schemas.openxmlformats.org/officeDocument/2006/customXml" ds:itemID="{18A3DB3A-F393-4D83-B946-1514FBF81C0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Breitbild</PresentationFormat>
  <Paragraphs>199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 Theme</vt:lpstr>
      <vt:lpstr>VTC Final Management Meeting   Sept. 28- Oct. 2, 2018  Leipzig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Windows-Benutzer</cp:lastModifiedBy>
  <cp:revision>28</cp:revision>
  <dcterms:created xsi:type="dcterms:W3CDTF">2016-07-20T21:16:43Z</dcterms:created>
  <dcterms:modified xsi:type="dcterms:W3CDTF">2018-10-29T08:16:20Z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0x01010066219D35DB978B428CC40D134C5A1762</vt:lpwstr>
  </property>
</Properties>
</file>